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Montserrat" pitchFamily="2" charset="77"/>
      <p:regular r:id="rId13"/>
      <p:bold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10"/>
  </p:normalViewPr>
  <p:slideViewPr>
    <p:cSldViewPr snapToGrid="0" snapToObjects="1">
      <p:cViewPr varScale="1">
        <p:scale>
          <a:sx n="101" d="100"/>
          <a:sy n="101" d="100"/>
        </p:scale>
        <p:origin x="232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692390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2937748"/>
            <a:ext cx="6258282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Rainfall Prediction Model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44709" y="3975378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This presentation explores the development of a machine learning model for accurate rainfall prediction.</a:t>
            </a:r>
            <a:endParaRPr lang="en-US" sz="1700" dirty="0"/>
          </a:p>
        </p:txBody>
      </p:sp>
      <p:sp>
        <p:nvSpPr>
          <p:cNvPr id="7" name="Text 3"/>
          <p:cNvSpPr/>
          <p:nvPr/>
        </p:nvSpPr>
        <p:spPr>
          <a:xfrm>
            <a:off x="6367018" y="6353391"/>
            <a:ext cx="5990081" cy="1238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US" sz="24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Konal</a:t>
            </a:r>
            <a:r>
              <a:rPr lang="en-US" sz="2400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 Puri: 500106904</a:t>
            </a:r>
          </a:p>
          <a:p>
            <a:pPr>
              <a:lnSpc>
                <a:spcPts val="2950"/>
              </a:lnSpc>
            </a:pPr>
            <a:r>
              <a:rPr lang="en-US" sz="2400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Gaurav </a:t>
            </a:r>
            <a:r>
              <a:rPr lang="en-US" sz="24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Chhajer</a:t>
            </a:r>
            <a:r>
              <a:rPr lang="en-US" sz="2400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: 500107437 </a:t>
            </a:r>
          </a:p>
          <a:p>
            <a:pPr>
              <a:lnSpc>
                <a:spcPts val="2950"/>
              </a:lnSpc>
            </a:pPr>
            <a:endParaRPr lang="en-US" sz="2400" dirty="0">
              <a:solidFill>
                <a:schemeClr val="bg1"/>
              </a:solidFill>
              <a:effectLst/>
              <a:latin typeface="Times New Roman" panose="02020603050405020304" pitchFamily="18" charset="0"/>
            </a:endParaRPr>
          </a:p>
          <a:p>
            <a:pPr>
              <a:lnSpc>
                <a:spcPts val="2950"/>
              </a:lnSpc>
            </a:pPr>
            <a:endParaRPr lang="en-US" sz="2400" dirty="0">
              <a:solidFill>
                <a:schemeClr val="bg1"/>
              </a:solidFill>
              <a:effectLst/>
              <a:latin typeface="Times New Roman" panose="02020603050405020304" pitchFamily="18" charset="0"/>
            </a:endParaRPr>
          </a:p>
          <a:p>
            <a:pPr marL="0" indent="0" algn="l">
              <a:lnSpc>
                <a:spcPts val="2950"/>
              </a:lnSpc>
              <a:buNone/>
            </a:pPr>
            <a:endParaRPr lang="en-US" sz="21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3942755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Thank You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4286845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endParaRPr lang="en-US" sz="1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583775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Introduction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83798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Purpose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410789"/>
            <a:ext cx="62925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Our objective is to create a model that accurately forecasts rainfall using historical weather data.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87139" y="383798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Beneficiaries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87139" y="4410789"/>
            <a:ext cx="629257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Farmers can optimize irrigation, meteorologists enhance forecasting, transport authorities mitigate disruptions, and the general public can plan accordingly.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081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3891677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Project Scope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5173028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941427" y="5245656"/>
            <a:ext cx="121087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462326" y="517302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Supervised Learning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462326" y="5659160"/>
            <a:ext cx="3522821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We'll utilize supervised learning models such as Logistic Regression, Random Forest, and XGBoost.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5201722" y="5173028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9" name="Text 6"/>
          <p:cNvSpPr/>
          <p:nvPr/>
        </p:nvSpPr>
        <p:spPr>
          <a:xfrm>
            <a:off x="5349597" y="5245656"/>
            <a:ext cx="191572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905738" y="517302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Workflow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905738" y="5659160"/>
            <a:ext cx="3522821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Our project involves data collection, preprocessing, model training, evaluation, and deployment.</a:t>
            </a:r>
            <a:endParaRPr lang="en-US" sz="1700" dirty="0"/>
          </a:p>
        </p:txBody>
      </p:sp>
      <p:sp>
        <p:nvSpPr>
          <p:cNvPr id="12" name="Shape 9"/>
          <p:cNvSpPr/>
          <p:nvPr/>
        </p:nvSpPr>
        <p:spPr>
          <a:xfrm>
            <a:off x="9645134" y="5173028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3" name="Text 10"/>
          <p:cNvSpPr/>
          <p:nvPr/>
        </p:nvSpPr>
        <p:spPr>
          <a:xfrm>
            <a:off x="9796463" y="5245656"/>
            <a:ext cx="184666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0349151" y="517302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Dependencies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349151" y="5659160"/>
            <a:ext cx="3522821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 will utilize libraries like sklearn, pandas, and xgboost, and leverage cloud services like AWS EC2.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081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3623667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Algorithms &amp; Data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4661297"/>
            <a:ext cx="4226838" cy="2652832"/>
          </a:xfrm>
          <a:prstGeom prst="roundRect">
            <a:avLst>
              <a:gd name="adj" fmla="val 7350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974884" y="487787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Algorithms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974884" y="5364004"/>
            <a:ext cx="3793688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 will explore various machine learning algorithms, including Logistic Regression, Random Forest, Gradient Boosting, SVM, and XGBoost.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5201722" y="4661297"/>
            <a:ext cx="4226838" cy="2652832"/>
          </a:xfrm>
          <a:prstGeom prst="roundRect">
            <a:avLst>
              <a:gd name="adj" fmla="val 7350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5418296" y="487787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Key Features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18296" y="5364004"/>
            <a:ext cx="3793688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Our model utilizes key features such as minimum temperature, maximum temperature, rainfall, humidity, wind speed, and pressure.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9645134" y="4661297"/>
            <a:ext cx="4226838" cy="2652832"/>
          </a:xfrm>
          <a:prstGeom prst="roundRect">
            <a:avLst>
              <a:gd name="adj" fmla="val 7350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9861709" y="487787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Target Variable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61709" y="5364004"/>
            <a:ext cx="3793688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target variable is "RainTomorrow\_encoded," indicating whether rain is expected the following day.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986552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SWOT Analysis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309" y="2024182"/>
            <a:ext cx="541615" cy="54161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58309" y="278237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Strengths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58309" y="3268504"/>
            <a:ext cx="3651171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 have access to a robust dataset and the potential to impact various sectors.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4401" y="2024182"/>
            <a:ext cx="541615" cy="54161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34401" y="278237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Weaknesses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734401" y="3268504"/>
            <a:ext cx="3651290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quality can significantly impact model accuracy.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8309" y="4958596"/>
            <a:ext cx="541615" cy="54161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58309" y="571678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Opportunities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58309" y="6202918"/>
            <a:ext cx="3651171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Integration with IoT and real-time monitoring can enhance prediction accuracy.</a:t>
            </a:r>
            <a:endParaRPr lang="en-US" sz="17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34401" y="4958596"/>
            <a:ext cx="541615" cy="54161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4734401" y="571678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Threats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4734401" y="6202918"/>
            <a:ext cx="3651290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Changes in weather patterns and data privacy concerns pose challenges.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960358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Project Features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554391" y="1997988"/>
            <a:ext cx="30480" cy="5271254"/>
          </a:xfrm>
          <a:prstGeom prst="roundRect">
            <a:avLst>
              <a:gd name="adj" fmla="val 639750"/>
            </a:avLst>
          </a:prstGeom>
          <a:solidFill>
            <a:srgbClr val="60646A"/>
          </a:solidFill>
          <a:ln/>
        </p:spPr>
      </p:sp>
      <p:sp>
        <p:nvSpPr>
          <p:cNvPr id="5" name="Shape 2"/>
          <p:cNvSpPr/>
          <p:nvPr/>
        </p:nvSpPr>
        <p:spPr>
          <a:xfrm>
            <a:off x="6782872" y="2470190"/>
            <a:ext cx="758309" cy="30480"/>
          </a:xfrm>
          <a:prstGeom prst="roundRect">
            <a:avLst>
              <a:gd name="adj" fmla="val 639750"/>
            </a:avLst>
          </a:prstGeom>
          <a:solidFill>
            <a:srgbClr val="60646A"/>
          </a:solidFill>
          <a:ln/>
        </p:spPr>
      </p:sp>
      <p:sp>
        <p:nvSpPr>
          <p:cNvPr id="6" name="Shape 3"/>
          <p:cNvSpPr/>
          <p:nvPr/>
        </p:nvSpPr>
        <p:spPr>
          <a:xfrm>
            <a:off x="6325910" y="2241709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7" name="Text 4"/>
          <p:cNvSpPr/>
          <p:nvPr/>
        </p:nvSpPr>
        <p:spPr>
          <a:xfrm>
            <a:off x="6509028" y="2314337"/>
            <a:ext cx="121087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7761208" y="221456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Preprocessing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761208" y="2700695"/>
            <a:ext cx="6110883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 will perform data cleaning and encoding to prepare the data for model training.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782872" y="4299466"/>
            <a:ext cx="758309" cy="30480"/>
          </a:xfrm>
          <a:prstGeom prst="roundRect">
            <a:avLst>
              <a:gd name="adj" fmla="val 639750"/>
            </a:avLst>
          </a:prstGeom>
          <a:solidFill>
            <a:srgbClr val="60646A"/>
          </a:solidFill>
          <a:ln/>
        </p:spPr>
      </p:sp>
      <p:sp>
        <p:nvSpPr>
          <p:cNvPr id="11" name="Shape 8"/>
          <p:cNvSpPr/>
          <p:nvPr/>
        </p:nvSpPr>
        <p:spPr>
          <a:xfrm>
            <a:off x="6325910" y="4070985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2" name="Text 9"/>
          <p:cNvSpPr/>
          <p:nvPr/>
        </p:nvSpPr>
        <p:spPr>
          <a:xfrm>
            <a:off x="6473785" y="4143613"/>
            <a:ext cx="191572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7761208" y="404383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Evaluation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7761208" y="4529971"/>
            <a:ext cx="6110883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Model evaluation will be conducted using metrics like accuracy, precision, recall, F1-score, and ROC-AUC.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6782872" y="6128742"/>
            <a:ext cx="758309" cy="30480"/>
          </a:xfrm>
          <a:prstGeom prst="roundRect">
            <a:avLst>
              <a:gd name="adj" fmla="val 639750"/>
            </a:avLst>
          </a:prstGeom>
          <a:solidFill>
            <a:srgbClr val="60646A"/>
          </a:solidFill>
          <a:ln/>
        </p:spPr>
      </p:sp>
      <p:sp>
        <p:nvSpPr>
          <p:cNvPr id="16" name="Shape 13"/>
          <p:cNvSpPr/>
          <p:nvPr/>
        </p:nvSpPr>
        <p:spPr>
          <a:xfrm>
            <a:off x="6325910" y="5900261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7" name="Text 14"/>
          <p:cNvSpPr/>
          <p:nvPr/>
        </p:nvSpPr>
        <p:spPr>
          <a:xfrm>
            <a:off x="6477238" y="5972889"/>
            <a:ext cx="184666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7761208" y="587311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Persistence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7761208" y="6359247"/>
            <a:ext cx="6110883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Trained models will be saved using joblib for future use and deployment.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862733"/>
            <a:ext cx="626792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User Roles &amp; Constraints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309" y="2900363"/>
            <a:ext cx="1083231" cy="173319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66461" y="311693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Users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166461" y="3603069"/>
            <a:ext cx="6219230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Our system will cater to developers, data scientists, farmers, meteorologists, and administrators.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8309" y="4633555"/>
            <a:ext cx="1083231" cy="173319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66461" y="485013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Constraints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166461" y="5336262"/>
            <a:ext cx="6219230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Hardware limitations, software compatibility issues, and data challenges require careful consideration.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588770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Design Diagrams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4774" y="2734747"/>
            <a:ext cx="2163723" cy="126599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88594" y="3308390"/>
            <a:ext cx="95845" cy="433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100" dirty="0"/>
          </a:p>
        </p:txBody>
      </p:sp>
      <p:sp>
        <p:nvSpPr>
          <p:cNvPr id="5" name="Text 2"/>
          <p:cNvSpPr/>
          <p:nvPr/>
        </p:nvSpPr>
        <p:spPr>
          <a:xfrm>
            <a:off x="5335072" y="295132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Data Flow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35072" y="3437453"/>
            <a:ext cx="5866448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Visual representation of data flow through the system.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5172551" y="4012525"/>
            <a:ext cx="8645485" cy="15240"/>
          </a:xfrm>
          <a:prstGeom prst="roundRect">
            <a:avLst>
              <a:gd name="adj" fmla="val 1279500"/>
            </a:avLst>
          </a:prstGeom>
          <a:solidFill>
            <a:srgbClr val="60646A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2972" y="4054793"/>
            <a:ext cx="4327446" cy="126599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60733" y="4471035"/>
            <a:ext cx="151686" cy="433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100" dirty="0"/>
          </a:p>
        </p:txBody>
      </p:sp>
      <p:sp>
        <p:nvSpPr>
          <p:cNvPr id="10" name="Text 6"/>
          <p:cNvSpPr/>
          <p:nvPr/>
        </p:nvSpPr>
        <p:spPr>
          <a:xfrm>
            <a:off x="6416993" y="427136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UML Classes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16993" y="4757499"/>
            <a:ext cx="5153858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Detailed representation of system components.</a:t>
            </a:r>
            <a:endParaRPr lang="en-US" sz="1700" dirty="0"/>
          </a:p>
        </p:txBody>
      </p:sp>
      <p:sp>
        <p:nvSpPr>
          <p:cNvPr id="12" name="Shape 8"/>
          <p:cNvSpPr/>
          <p:nvPr/>
        </p:nvSpPr>
        <p:spPr>
          <a:xfrm>
            <a:off x="6254472" y="5332571"/>
            <a:ext cx="7563564" cy="15240"/>
          </a:xfrm>
          <a:prstGeom prst="roundRect">
            <a:avLst>
              <a:gd name="adj" fmla="val 1279500"/>
            </a:avLst>
          </a:prstGeom>
          <a:solidFill>
            <a:srgbClr val="60646A"/>
          </a:solidFill>
          <a:ln/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1051" y="5374838"/>
            <a:ext cx="6491288" cy="1265992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63591" y="5791081"/>
            <a:ext cx="146209" cy="433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2100" dirty="0"/>
          </a:p>
        </p:txBody>
      </p:sp>
      <p:sp>
        <p:nvSpPr>
          <p:cNvPr id="15" name="Text 10"/>
          <p:cNvSpPr/>
          <p:nvPr/>
        </p:nvSpPr>
        <p:spPr>
          <a:xfrm>
            <a:off x="7498913" y="559141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Architecture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498913" y="6077545"/>
            <a:ext cx="613255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Overview of the system's infrastructure and connections.</a:t>
            </a:r>
            <a:endParaRPr lang="en-US" sz="17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674132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System Requirements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58309" y="1820108"/>
            <a:ext cx="1639133" cy="1265992"/>
          </a:xfrm>
          <a:prstGeom prst="roundRect">
            <a:avLst>
              <a:gd name="adj" fmla="val 15403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4" name="Text 2"/>
          <p:cNvSpPr/>
          <p:nvPr/>
        </p:nvSpPr>
        <p:spPr>
          <a:xfrm>
            <a:off x="974884" y="2236351"/>
            <a:ext cx="95845" cy="433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100" dirty="0"/>
          </a:p>
        </p:txBody>
      </p:sp>
      <p:sp>
        <p:nvSpPr>
          <p:cNvPr id="5" name="Text 3"/>
          <p:cNvSpPr/>
          <p:nvPr/>
        </p:nvSpPr>
        <p:spPr>
          <a:xfrm>
            <a:off x="2614017" y="203668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User Interface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2614017" y="2522815"/>
            <a:ext cx="4197906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 simple web form for user interaction.</a:t>
            </a:r>
            <a:endParaRPr lang="en-US" sz="1700" dirty="0"/>
          </a:p>
        </p:txBody>
      </p:sp>
      <p:sp>
        <p:nvSpPr>
          <p:cNvPr id="7" name="Shape 5"/>
          <p:cNvSpPr/>
          <p:nvPr/>
        </p:nvSpPr>
        <p:spPr>
          <a:xfrm>
            <a:off x="2505670" y="3070860"/>
            <a:ext cx="11258193" cy="15240"/>
          </a:xfrm>
          <a:prstGeom prst="roundRect">
            <a:avLst>
              <a:gd name="adj" fmla="val 1279500"/>
            </a:avLst>
          </a:prstGeom>
          <a:solidFill>
            <a:srgbClr val="60646A"/>
          </a:solidFill>
          <a:ln/>
        </p:spPr>
      </p:sp>
      <p:sp>
        <p:nvSpPr>
          <p:cNvPr id="8" name="Shape 6"/>
          <p:cNvSpPr/>
          <p:nvPr/>
        </p:nvSpPr>
        <p:spPr>
          <a:xfrm>
            <a:off x="758309" y="3194328"/>
            <a:ext cx="3278386" cy="1265992"/>
          </a:xfrm>
          <a:prstGeom prst="roundRect">
            <a:avLst>
              <a:gd name="adj" fmla="val 15403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9" name="Text 7"/>
          <p:cNvSpPr/>
          <p:nvPr/>
        </p:nvSpPr>
        <p:spPr>
          <a:xfrm>
            <a:off x="974884" y="3610570"/>
            <a:ext cx="151686" cy="433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100" dirty="0"/>
          </a:p>
        </p:txBody>
      </p:sp>
      <p:sp>
        <p:nvSpPr>
          <p:cNvPr id="10" name="Text 8"/>
          <p:cNvSpPr/>
          <p:nvPr/>
        </p:nvSpPr>
        <p:spPr>
          <a:xfrm>
            <a:off x="4253270" y="341090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Software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4253270" y="3897035"/>
            <a:ext cx="817721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Utilizing AWS EC2, Flask API, and GitHub for development and deployment.</a:t>
            </a:r>
            <a:endParaRPr lang="en-US" sz="1700" dirty="0"/>
          </a:p>
        </p:txBody>
      </p:sp>
      <p:sp>
        <p:nvSpPr>
          <p:cNvPr id="12" name="Shape 10"/>
          <p:cNvSpPr/>
          <p:nvPr/>
        </p:nvSpPr>
        <p:spPr>
          <a:xfrm>
            <a:off x="4144923" y="4445079"/>
            <a:ext cx="9618940" cy="15240"/>
          </a:xfrm>
          <a:prstGeom prst="roundRect">
            <a:avLst>
              <a:gd name="adj" fmla="val 1279500"/>
            </a:avLst>
          </a:prstGeom>
          <a:solidFill>
            <a:srgbClr val="60646A"/>
          </a:solidFill>
          <a:ln/>
        </p:spPr>
      </p:sp>
      <p:sp>
        <p:nvSpPr>
          <p:cNvPr id="13" name="Shape 11"/>
          <p:cNvSpPr/>
          <p:nvPr/>
        </p:nvSpPr>
        <p:spPr>
          <a:xfrm>
            <a:off x="758309" y="4568547"/>
            <a:ext cx="4917638" cy="1265992"/>
          </a:xfrm>
          <a:prstGeom prst="roundRect">
            <a:avLst>
              <a:gd name="adj" fmla="val 15403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4" name="Text 12"/>
          <p:cNvSpPr/>
          <p:nvPr/>
        </p:nvSpPr>
        <p:spPr>
          <a:xfrm>
            <a:off x="974884" y="4984790"/>
            <a:ext cx="146209" cy="433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2100" dirty="0"/>
          </a:p>
        </p:txBody>
      </p:sp>
      <p:sp>
        <p:nvSpPr>
          <p:cNvPr id="15" name="Text 13"/>
          <p:cNvSpPr/>
          <p:nvPr/>
        </p:nvSpPr>
        <p:spPr>
          <a:xfrm>
            <a:off x="5892522" y="478512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Database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5892522" y="5271254"/>
            <a:ext cx="660487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MySQL/SQLite for data storage and S3 for data management.</a:t>
            </a:r>
            <a:endParaRPr lang="en-US" sz="1700" dirty="0"/>
          </a:p>
        </p:txBody>
      </p:sp>
      <p:sp>
        <p:nvSpPr>
          <p:cNvPr id="17" name="Shape 15"/>
          <p:cNvSpPr/>
          <p:nvPr/>
        </p:nvSpPr>
        <p:spPr>
          <a:xfrm>
            <a:off x="5784175" y="5819299"/>
            <a:ext cx="7979688" cy="15240"/>
          </a:xfrm>
          <a:prstGeom prst="roundRect">
            <a:avLst>
              <a:gd name="adj" fmla="val 1279500"/>
            </a:avLst>
          </a:prstGeom>
          <a:solidFill>
            <a:srgbClr val="60646A"/>
          </a:solidFill>
          <a:ln/>
        </p:spPr>
      </p:sp>
      <p:sp>
        <p:nvSpPr>
          <p:cNvPr id="18" name="Shape 16"/>
          <p:cNvSpPr/>
          <p:nvPr/>
        </p:nvSpPr>
        <p:spPr>
          <a:xfrm>
            <a:off x="758309" y="5942767"/>
            <a:ext cx="6556891" cy="1612702"/>
          </a:xfrm>
          <a:prstGeom prst="roundRect">
            <a:avLst>
              <a:gd name="adj" fmla="val 12091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9" name="Text 17"/>
          <p:cNvSpPr/>
          <p:nvPr/>
        </p:nvSpPr>
        <p:spPr>
          <a:xfrm>
            <a:off x="974884" y="6532364"/>
            <a:ext cx="163830" cy="433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4</a:t>
            </a:r>
            <a:endParaRPr lang="en-US" sz="2100" dirty="0"/>
          </a:p>
        </p:txBody>
      </p:sp>
      <p:sp>
        <p:nvSpPr>
          <p:cNvPr id="20" name="Text 18"/>
          <p:cNvSpPr/>
          <p:nvPr/>
        </p:nvSpPr>
        <p:spPr>
          <a:xfrm>
            <a:off x="7531775" y="615934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Protocols</a:t>
            </a:r>
            <a:endParaRPr lang="en-US" sz="2200" dirty="0"/>
          </a:p>
        </p:txBody>
      </p:sp>
      <p:sp>
        <p:nvSpPr>
          <p:cNvPr id="21" name="Text 19"/>
          <p:cNvSpPr/>
          <p:nvPr/>
        </p:nvSpPr>
        <p:spPr>
          <a:xfrm>
            <a:off x="7531775" y="6645473"/>
            <a:ext cx="612374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HTTP/HTTPS and REST API for communication and data exchange.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445</Words>
  <Application>Microsoft Macintosh PowerPoint</Application>
  <PresentationFormat>Custom</PresentationFormat>
  <Paragraphs>85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Times New Roman</vt:lpstr>
      <vt:lpstr>Barlow Bold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Konal Puri</cp:lastModifiedBy>
  <cp:revision>2</cp:revision>
  <dcterms:created xsi:type="dcterms:W3CDTF">2024-11-20T17:07:00Z</dcterms:created>
  <dcterms:modified xsi:type="dcterms:W3CDTF">2024-11-20T17:10:40Z</dcterms:modified>
</cp:coreProperties>
</file>